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Helios Bold" charset="1" panose="020B0704020202020204"/>
      <p:regular r:id="rId14"/>
    </p:embeddedFont>
    <p:embeddedFont>
      <p:font typeface="Codec Pro Bold" charset="1" panose="00000600000000000000"/>
      <p:regular r:id="rId15"/>
    </p:embeddedFont>
    <p:embeddedFont>
      <p:font typeface="Francois One" charset="1" panose="02000503040000020004"/>
      <p:regular r:id="rId16"/>
    </p:embeddedFont>
    <p:embeddedFont>
      <p:font typeface="Poppins Bold" charset="1" panose="00000800000000000000"/>
      <p:regular r:id="rId17"/>
    </p:embeddedFont>
    <p:embeddedFont>
      <p:font typeface="Bebas Neue Bold" charset="1" panose="020B0606020202050201"/>
      <p:regular r:id="rId18"/>
    </p:embeddedFont>
    <p:embeddedFont>
      <p:font typeface="Codec Pro Ultra-Bold" charset="1" panose="000007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531401" y="5274970"/>
            <a:ext cx="7225199" cy="2225968"/>
            <a:chOff x="0" y="0"/>
            <a:chExt cx="1356880" cy="4180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56880" cy="418033"/>
            </a:xfrm>
            <a:custGeom>
              <a:avLst/>
              <a:gdLst/>
              <a:ahLst/>
              <a:cxnLst/>
              <a:rect r="r" b="b" t="t" l="l"/>
              <a:pathLst>
                <a:path h="418033" w="1356880">
                  <a:moveTo>
                    <a:pt x="107152" y="0"/>
                  </a:moveTo>
                  <a:lnTo>
                    <a:pt x="1249729" y="0"/>
                  </a:lnTo>
                  <a:cubicBezTo>
                    <a:pt x="1278147" y="0"/>
                    <a:pt x="1305402" y="11289"/>
                    <a:pt x="1325496" y="31384"/>
                  </a:cubicBezTo>
                  <a:cubicBezTo>
                    <a:pt x="1345591" y="51479"/>
                    <a:pt x="1356880" y="78733"/>
                    <a:pt x="1356880" y="107152"/>
                  </a:cubicBezTo>
                  <a:lnTo>
                    <a:pt x="1356880" y="310881"/>
                  </a:lnTo>
                  <a:cubicBezTo>
                    <a:pt x="1356880" y="339300"/>
                    <a:pt x="1345591" y="366554"/>
                    <a:pt x="1325496" y="386649"/>
                  </a:cubicBezTo>
                  <a:cubicBezTo>
                    <a:pt x="1305402" y="406744"/>
                    <a:pt x="1278147" y="418033"/>
                    <a:pt x="1249729" y="418033"/>
                  </a:cubicBezTo>
                  <a:lnTo>
                    <a:pt x="107152" y="418033"/>
                  </a:lnTo>
                  <a:cubicBezTo>
                    <a:pt x="78733" y="418033"/>
                    <a:pt x="51479" y="406744"/>
                    <a:pt x="31384" y="386649"/>
                  </a:cubicBezTo>
                  <a:cubicBezTo>
                    <a:pt x="11289" y="366554"/>
                    <a:pt x="0" y="339300"/>
                    <a:pt x="0" y="310881"/>
                  </a:cubicBezTo>
                  <a:lnTo>
                    <a:pt x="0" y="107152"/>
                  </a:lnTo>
                  <a:cubicBezTo>
                    <a:pt x="0" y="78733"/>
                    <a:pt x="11289" y="51479"/>
                    <a:pt x="31384" y="31384"/>
                  </a:cubicBezTo>
                  <a:cubicBezTo>
                    <a:pt x="51479" y="11289"/>
                    <a:pt x="78733" y="0"/>
                    <a:pt x="107152" y="0"/>
                  </a:cubicBezTo>
                  <a:close/>
                </a:path>
              </a:pathLst>
            </a:custGeom>
            <a:solidFill>
              <a:srgbClr val="CECED6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1356880" cy="427558"/>
            </a:xfrm>
            <a:prstGeom prst="rect">
              <a:avLst/>
            </a:prstGeom>
          </p:spPr>
          <p:txBody>
            <a:bodyPr anchor="ctr" rtlCol="false" tIns="31918" lIns="31918" bIns="31918" rIns="31918"/>
            <a:lstStyle/>
            <a:p>
              <a:pPr algn="ctr">
                <a:lnSpc>
                  <a:spcPts val="138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377188" y="280991"/>
            <a:ext cx="2882112" cy="1638023"/>
          </a:xfrm>
          <a:custGeom>
            <a:avLst/>
            <a:gdLst/>
            <a:ahLst/>
            <a:cxnLst/>
            <a:rect r="r" b="b" t="t" l="l"/>
            <a:pathLst>
              <a:path h="1638023" w="2882112">
                <a:moveTo>
                  <a:pt x="0" y="0"/>
                </a:moveTo>
                <a:lnTo>
                  <a:pt x="2882112" y="0"/>
                </a:lnTo>
                <a:lnTo>
                  <a:pt x="2882112" y="1638022"/>
                </a:lnTo>
                <a:lnTo>
                  <a:pt x="0" y="16380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160727"/>
            <a:ext cx="2715514" cy="1735945"/>
            <a:chOff x="0" y="0"/>
            <a:chExt cx="3620685" cy="23145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20685" cy="2314593"/>
            </a:xfrm>
            <a:custGeom>
              <a:avLst/>
              <a:gdLst/>
              <a:ahLst/>
              <a:cxnLst/>
              <a:rect r="r" b="b" t="t" l="l"/>
              <a:pathLst>
                <a:path h="2314593" w="3620685">
                  <a:moveTo>
                    <a:pt x="0" y="0"/>
                  </a:moveTo>
                  <a:lnTo>
                    <a:pt x="3620685" y="0"/>
                  </a:lnTo>
                  <a:lnTo>
                    <a:pt x="3620685" y="2314593"/>
                  </a:lnTo>
                  <a:lnTo>
                    <a:pt x="0" y="2314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743" t="-81027" r="-31449" b="-75818"/>
              </a:stretch>
            </a:blipFill>
          </p:spPr>
        </p:sp>
        <p:sp>
          <p:nvSpPr>
            <p:cNvPr name="AutoShape 9" id="9"/>
            <p:cNvSpPr/>
            <p:nvPr/>
          </p:nvSpPr>
          <p:spPr>
            <a:xfrm>
              <a:off x="126643" y="1840431"/>
              <a:ext cx="3349142" cy="0"/>
            </a:xfrm>
            <a:prstGeom prst="line">
              <a:avLst/>
            </a:prstGeom>
            <a:ln cap="flat" w="19112">
              <a:solidFill>
                <a:srgbClr val="8CC73D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3292548" y="3652968"/>
            <a:ext cx="11702905" cy="1166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31"/>
              </a:lnSpc>
            </a:pPr>
            <a:r>
              <a:rPr lang="en-US" sz="8863" b="true">
                <a:solidFill>
                  <a:srgbClr val="FFFFFF"/>
                </a:solidFill>
                <a:latin typeface="Helios Bold"/>
                <a:ea typeface="Helios Bold"/>
                <a:cs typeface="Helios Bold"/>
                <a:sym typeface="Helios Bold"/>
              </a:rPr>
              <a:t>Tema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21477" y="5477767"/>
            <a:ext cx="5245047" cy="4057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b="true" sz="2787" spc="78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DATOS DE LOS PONENTES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548939" y="208030"/>
            <a:ext cx="1636451" cy="1688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83"/>
              </a:lnSpc>
            </a:pPr>
            <a:r>
              <a:rPr lang="en-US" sz="12656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V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990114" y="330775"/>
            <a:ext cx="5013602" cy="407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b="true" sz="278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CONGRESO INTERNACIONAL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021080" y="796386"/>
            <a:ext cx="6951671" cy="341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1"/>
              </a:lnSpc>
              <a:spcBef>
                <a:spcPct val="0"/>
              </a:spcBef>
            </a:pPr>
            <a:r>
              <a:rPr lang="en-US" b="true" sz="2244" strike="noStrike" u="none">
                <a:solidFill>
                  <a:srgbClr val="FECA05"/>
                </a:solidFill>
                <a:latin typeface="Poppins Bold"/>
                <a:ea typeface="Poppins Bold"/>
                <a:cs typeface="Poppins Bold"/>
                <a:sym typeface="Poppins Bold"/>
              </a:rPr>
              <a:t>INNOVACIÓN, CIENCIA Y TECNOLOGÍA INUDI - UH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035032" y="1015359"/>
            <a:ext cx="923766" cy="738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86"/>
              </a:lnSpc>
              <a:spcBef>
                <a:spcPct val="0"/>
              </a:spcBef>
            </a:pPr>
            <a:r>
              <a:rPr lang="en-US" b="true" sz="4276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2027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7563" y="9486900"/>
            <a:ext cx="9836658" cy="720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0"/>
              </a:lnSpc>
            </a:pPr>
            <a:r>
              <a:rPr lang="en-US" b="true" sz="2787" spc="78">
                <a:solidFill>
                  <a:srgbClr val="E4E5EC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NOTA: LA PONENCIA DEBE DURAR MÁXIMO 12 MINUTOS</a:t>
            </a:r>
          </a:p>
          <a:p>
            <a:pPr algn="l">
              <a:lnSpc>
                <a:spcPts val="2620"/>
              </a:lnSpc>
            </a:pPr>
            <a:r>
              <a:rPr lang="en-US" b="true" sz="2787" spc="78">
                <a:solidFill>
                  <a:srgbClr val="E4E5EC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NÚMERO RECOMENDADO DE DIAPOSITIVAS: 12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25388" y="1716698"/>
            <a:ext cx="1070406" cy="276506"/>
            <a:chOff x="0" y="0"/>
            <a:chExt cx="484642" cy="1251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4642" cy="125192"/>
            </a:xfrm>
            <a:custGeom>
              <a:avLst/>
              <a:gdLst/>
              <a:ahLst/>
              <a:cxnLst/>
              <a:rect r="r" b="b" t="t" l="l"/>
              <a:pathLst>
                <a:path h="125192" w="484642">
                  <a:moveTo>
                    <a:pt x="62596" y="0"/>
                  </a:moveTo>
                  <a:lnTo>
                    <a:pt x="422046" y="0"/>
                  </a:lnTo>
                  <a:cubicBezTo>
                    <a:pt x="456617" y="0"/>
                    <a:pt x="484642" y="28025"/>
                    <a:pt x="484642" y="62596"/>
                  </a:cubicBezTo>
                  <a:lnTo>
                    <a:pt x="484642" y="62596"/>
                  </a:lnTo>
                  <a:cubicBezTo>
                    <a:pt x="484642" y="97167"/>
                    <a:pt x="456617" y="125192"/>
                    <a:pt x="422046" y="125192"/>
                  </a:cubicBezTo>
                  <a:lnTo>
                    <a:pt x="62596" y="125192"/>
                  </a:lnTo>
                  <a:cubicBezTo>
                    <a:pt x="28025" y="125192"/>
                    <a:pt x="0" y="97167"/>
                    <a:pt x="0" y="62596"/>
                  </a:cubicBezTo>
                  <a:lnTo>
                    <a:pt x="0" y="62596"/>
                  </a:lnTo>
                  <a:cubicBezTo>
                    <a:pt x="0" y="28025"/>
                    <a:pt x="28025" y="0"/>
                    <a:pt x="62596" y="0"/>
                  </a:cubicBezTo>
                  <a:close/>
                </a:path>
              </a:pathLst>
            </a:custGeom>
            <a:solidFill>
              <a:srgbClr val="15193E"/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484642" cy="134717"/>
            </a:xfrm>
            <a:prstGeom prst="rect">
              <a:avLst/>
            </a:prstGeom>
          </p:spPr>
          <p:txBody>
            <a:bodyPr anchor="ctr" rtlCol="false" tIns="31918" lIns="31918" bIns="31918" rIns="31918"/>
            <a:lstStyle/>
            <a:p>
              <a:pPr algn="ctr">
                <a:lnSpc>
                  <a:spcPts val="138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07825" y="1415268"/>
            <a:ext cx="16672349" cy="7997544"/>
            <a:chOff x="0" y="0"/>
            <a:chExt cx="4391071" cy="21063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91072" cy="2106349"/>
            </a:xfrm>
            <a:custGeom>
              <a:avLst/>
              <a:gdLst/>
              <a:ahLst/>
              <a:cxnLst/>
              <a:rect r="r" b="b" t="t" l="l"/>
              <a:pathLst>
                <a:path h="2106349" w="4391072">
                  <a:moveTo>
                    <a:pt x="14859" y="0"/>
                  </a:moveTo>
                  <a:lnTo>
                    <a:pt x="4376212" y="0"/>
                  </a:lnTo>
                  <a:cubicBezTo>
                    <a:pt x="4380153" y="0"/>
                    <a:pt x="4383933" y="1566"/>
                    <a:pt x="4386719" y="4352"/>
                  </a:cubicBezTo>
                  <a:cubicBezTo>
                    <a:pt x="4389506" y="7139"/>
                    <a:pt x="4391072" y="10918"/>
                    <a:pt x="4391072" y="14859"/>
                  </a:cubicBezTo>
                  <a:lnTo>
                    <a:pt x="4391072" y="2091490"/>
                  </a:lnTo>
                  <a:cubicBezTo>
                    <a:pt x="4391072" y="2095430"/>
                    <a:pt x="4389506" y="2099210"/>
                    <a:pt x="4386719" y="2101997"/>
                  </a:cubicBezTo>
                  <a:cubicBezTo>
                    <a:pt x="4383933" y="2104783"/>
                    <a:pt x="4380153" y="2106349"/>
                    <a:pt x="4376212" y="2106349"/>
                  </a:cubicBezTo>
                  <a:lnTo>
                    <a:pt x="14859" y="2106349"/>
                  </a:lnTo>
                  <a:cubicBezTo>
                    <a:pt x="10918" y="2106349"/>
                    <a:pt x="7139" y="2104783"/>
                    <a:pt x="4352" y="2101997"/>
                  </a:cubicBezTo>
                  <a:cubicBezTo>
                    <a:pt x="1566" y="2099210"/>
                    <a:pt x="0" y="2095430"/>
                    <a:pt x="0" y="2091490"/>
                  </a:cubicBezTo>
                  <a:lnTo>
                    <a:pt x="0" y="14859"/>
                  </a:lnTo>
                  <a:cubicBezTo>
                    <a:pt x="0" y="10918"/>
                    <a:pt x="1566" y="7139"/>
                    <a:pt x="4352" y="4352"/>
                  </a:cubicBezTo>
                  <a:cubicBezTo>
                    <a:pt x="7139" y="1566"/>
                    <a:pt x="10918" y="0"/>
                    <a:pt x="14859" y="0"/>
                  </a:cubicBezTo>
                  <a:close/>
                </a:path>
              </a:pathLst>
            </a:custGeom>
            <a:solidFill>
              <a:srgbClr val="E4E5E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391071" cy="21444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5071049" y="46495"/>
            <a:ext cx="2409126" cy="1368707"/>
          </a:xfrm>
          <a:custGeom>
            <a:avLst/>
            <a:gdLst/>
            <a:ahLst/>
            <a:cxnLst/>
            <a:rect r="r" b="b" t="t" l="l"/>
            <a:pathLst>
              <a:path h="1368707" w="2409126">
                <a:moveTo>
                  <a:pt x="0" y="0"/>
                </a:moveTo>
                <a:lnTo>
                  <a:pt x="2409126" y="0"/>
                </a:lnTo>
                <a:lnTo>
                  <a:pt x="2409126" y="1368707"/>
                </a:lnTo>
                <a:lnTo>
                  <a:pt x="0" y="1368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07825" y="16626"/>
            <a:ext cx="2234495" cy="1428444"/>
            <a:chOff x="0" y="0"/>
            <a:chExt cx="2979326" cy="19045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979326" cy="1904592"/>
            </a:xfrm>
            <a:custGeom>
              <a:avLst/>
              <a:gdLst/>
              <a:ahLst/>
              <a:cxnLst/>
              <a:rect r="r" b="b" t="t" l="l"/>
              <a:pathLst>
                <a:path h="1904592" w="2979326">
                  <a:moveTo>
                    <a:pt x="0" y="0"/>
                  </a:moveTo>
                  <a:lnTo>
                    <a:pt x="2979326" y="0"/>
                  </a:lnTo>
                  <a:lnTo>
                    <a:pt x="2979326" y="1904592"/>
                  </a:lnTo>
                  <a:lnTo>
                    <a:pt x="0" y="1904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743" t="-81027" r="-31449" b="-75818"/>
              </a:stretch>
            </a:blipFill>
          </p:spPr>
        </p:sp>
        <p:sp>
          <p:nvSpPr>
            <p:cNvPr name="AutoShape 12" id="12"/>
            <p:cNvSpPr/>
            <p:nvPr/>
          </p:nvSpPr>
          <p:spPr>
            <a:xfrm>
              <a:off x="104210" y="1514422"/>
              <a:ext cx="2755884" cy="0"/>
            </a:xfrm>
            <a:prstGeom prst="line">
              <a:avLst/>
            </a:prstGeom>
            <a:ln cap="flat" w="15727">
              <a:solidFill>
                <a:srgbClr val="8CC73D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4195838" y="857771"/>
            <a:ext cx="9896324" cy="341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1"/>
              </a:lnSpc>
              <a:spcBef>
                <a:spcPct val="0"/>
              </a:spcBef>
            </a:pPr>
            <a:r>
              <a:rPr lang="en-US" b="true" sz="2244">
                <a:solidFill>
                  <a:srgbClr val="FECA05"/>
                </a:solidFill>
                <a:latin typeface="Poppins Bold"/>
                <a:ea typeface="Poppins Bold"/>
                <a:cs typeface="Poppins Bold"/>
                <a:sym typeface="Poppins Bold"/>
              </a:rPr>
              <a:t>INNOVACIÓN, CIENCIA Y TECNOLOGÍA INUDI - UH, 2027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87355" y="322971"/>
            <a:ext cx="5513291" cy="407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b="true" sz="278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 CONGRESO INTERNACIONAL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984665" y="1773848"/>
            <a:ext cx="6318671" cy="917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8"/>
              </a:lnSpc>
            </a:pPr>
            <a:r>
              <a:rPr lang="en-US" sz="6444" b="true">
                <a:solidFill>
                  <a:srgbClr val="00247D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INTRODUCCIÓN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25388" y="1716698"/>
            <a:ext cx="1070406" cy="276506"/>
            <a:chOff x="0" y="0"/>
            <a:chExt cx="484642" cy="1251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4642" cy="125192"/>
            </a:xfrm>
            <a:custGeom>
              <a:avLst/>
              <a:gdLst/>
              <a:ahLst/>
              <a:cxnLst/>
              <a:rect r="r" b="b" t="t" l="l"/>
              <a:pathLst>
                <a:path h="125192" w="484642">
                  <a:moveTo>
                    <a:pt x="62596" y="0"/>
                  </a:moveTo>
                  <a:lnTo>
                    <a:pt x="422046" y="0"/>
                  </a:lnTo>
                  <a:cubicBezTo>
                    <a:pt x="456617" y="0"/>
                    <a:pt x="484642" y="28025"/>
                    <a:pt x="484642" y="62596"/>
                  </a:cubicBezTo>
                  <a:lnTo>
                    <a:pt x="484642" y="62596"/>
                  </a:lnTo>
                  <a:cubicBezTo>
                    <a:pt x="484642" y="97167"/>
                    <a:pt x="456617" y="125192"/>
                    <a:pt x="422046" y="125192"/>
                  </a:cubicBezTo>
                  <a:lnTo>
                    <a:pt x="62596" y="125192"/>
                  </a:lnTo>
                  <a:cubicBezTo>
                    <a:pt x="28025" y="125192"/>
                    <a:pt x="0" y="97167"/>
                    <a:pt x="0" y="62596"/>
                  </a:cubicBezTo>
                  <a:lnTo>
                    <a:pt x="0" y="62596"/>
                  </a:lnTo>
                  <a:cubicBezTo>
                    <a:pt x="0" y="28025"/>
                    <a:pt x="28025" y="0"/>
                    <a:pt x="62596" y="0"/>
                  </a:cubicBezTo>
                  <a:close/>
                </a:path>
              </a:pathLst>
            </a:custGeom>
            <a:solidFill>
              <a:srgbClr val="15193E"/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484642" cy="134717"/>
            </a:xfrm>
            <a:prstGeom prst="rect">
              <a:avLst/>
            </a:prstGeom>
          </p:spPr>
          <p:txBody>
            <a:bodyPr anchor="ctr" rtlCol="false" tIns="31918" lIns="31918" bIns="31918" rIns="31918"/>
            <a:lstStyle/>
            <a:p>
              <a:pPr algn="ctr">
                <a:lnSpc>
                  <a:spcPts val="138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07825" y="1415268"/>
            <a:ext cx="16672349" cy="7997544"/>
            <a:chOff x="0" y="0"/>
            <a:chExt cx="4391071" cy="21063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91072" cy="2106349"/>
            </a:xfrm>
            <a:custGeom>
              <a:avLst/>
              <a:gdLst/>
              <a:ahLst/>
              <a:cxnLst/>
              <a:rect r="r" b="b" t="t" l="l"/>
              <a:pathLst>
                <a:path h="2106349" w="4391072">
                  <a:moveTo>
                    <a:pt x="14859" y="0"/>
                  </a:moveTo>
                  <a:lnTo>
                    <a:pt x="4376212" y="0"/>
                  </a:lnTo>
                  <a:cubicBezTo>
                    <a:pt x="4380153" y="0"/>
                    <a:pt x="4383933" y="1566"/>
                    <a:pt x="4386719" y="4352"/>
                  </a:cubicBezTo>
                  <a:cubicBezTo>
                    <a:pt x="4389506" y="7139"/>
                    <a:pt x="4391072" y="10918"/>
                    <a:pt x="4391072" y="14859"/>
                  </a:cubicBezTo>
                  <a:lnTo>
                    <a:pt x="4391072" y="2091490"/>
                  </a:lnTo>
                  <a:cubicBezTo>
                    <a:pt x="4391072" y="2095430"/>
                    <a:pt x="4389506" y="2099210"/>
                    <a:pt x="4386719" y="2101997"/>
                  </a:cubicBezTo>
                  <a:cubicBezTo>
                    <a:pt x="4383933" y="2104783"/>
                    <a:pt x="4380153" y="2106349"/>
                    <a:pt x="4376212" y="2106349"/>
                  </a:cubicBezTo>
                  <a:lnTo>
                    <a:pt x="14859" y="2106349"/>
                  </a:lnTo>
                  <a:cubicBezTo>
                    <a:pt x="10918" y="2106349"/>
                    <a:pt x="7139" y="2104783"/>
                    <a:pt x="4352" y="2101997"/>
                  </a:cubicBezTo>
                  <a:cubicBezTo>
                    <a:pt x="1566" y="2099210"/>
                    <a:pt x="0" y="2095430"/>
                    <a:pt x="0" y="2091490"/>
                  </a:cubicBezTo>
                  <a:lnTo>
                    <a:pt x="0" y="14859"/>
                  </a:lnTo>
                  <a:cubicBezTo>
                    <a:pt x="0" y="10918"/>
                    <a:pt x="1566" y="7139"/>
                    <a:pt x="4352" y="4352"/>
                  </a:cubicBezTo>
                  <a:cubicBezTo>
                    <a:pt x="7139" y="1566"/>
                    <a:pt x="10918" y="0"/>
                    <a:pt x="14859" y="0"/>
                  </a:cubicBezTo>
                  <a:close/>
                </a:path>
              </a:pathLst>
            </a:custGeom>
            <a:solidFill>
              <a:srgbClr val="E4E5E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391071" cy="21444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5071049" y="46495"/>
            <a:ext cx="2409126" cy="1368707"/>
          </a:xfrm>
          <a:custGeom>
            <a:avLst/>
            <a:gdLst/>
            <a:ahLst/>
            <a:cxnLst/>
            <a:rect r="r" b="b" t="t" l="l"/>
            <a:pathLst>
              <a:path h="1368707" w="2409126">
                <a:moveTo>
                  <a:pt x="0" y="0"/>
                </a:moveTo>
                <a:lnTo>
                  <a:pt x="2409126" y="0"/>
                </a:lnTo>
                <a:lnTo>
                  <a:pt x="2409126" y="1368707"/>
                </a:lnTo>
                <a:lnTo>
                  <a:pt x="0" y="1368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07825" y="16626"/>
            <a:ext cx="2234495" cy="1428444"/>
            <a:chOff x="0" y="0"/>
            <a:chExt cx="2979326" cy="19045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979326" cy="1904592"/>
            </a:xfrm>
            <a:custGeom>
              <a:avLst/>
              <a:gdLst/>
              <a:ahLst/>
              <a:cxnLst/>
              <a:rect r="r" b="b" t="t" l="l"/>
              <a:pathLst>
                <a:path h="1904592" w="2979326">
                  <a:moveTo>
                    <a:pt x="0" y="0"/>
                  </a:moveTo>
                  <a:lnTo>
                    <a:pt x="2979326" y="0"/>
                  </a:lnTo>
                  <a:lnTo>
                    <a:pt x="2979326" y="1904592"/>
                  </a:lnTo>
                  <a:lnTo>
                    <a:pt x="0" y="1904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743" t="-81027" r="-31449" b="-75818"/>
              </a:stretch>
            </a:blipFill>
          </p:spPr>
        </p:sp>
        <p:sp>
          <p:nvSpPr>
            <p:cNvPr name="AutoShape 12" id="12"/>
            <p:cNvSpPr/>
            <p:nvPr/>
          </p:nvSpPr>
          <p:spPr>
            <a:xfrm>
              <a:off x="104210" y="1514422"/>
              <a:ext cx="2755884" cy="0"/>
            </a:xfrm>
            <a:prstGeom prst="line">
              <a:avLst/>
            </a:prstGeom>
            <a:ln cap="flat" w="15727">
              <a:solidFill>
                <a:srgbClr val="8CC73D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4195838" y="857771"/>
            <a:ext cx="9896324" cy="341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1"/>
              </a:lnSpc>
              <a:spcBef>
                <a:spcPct val="0"/>
              </a:spcBef>
            </a:pPr>
            <a:r>
              <a:rPr lang="en-US" b="true" sz="2244">
                <a:solidFill>
                  <a:srgbClr val="FECA05"/>
                </a:solidFill>
                <a:latin typeface="Poppins Bold"/>
                <a:ea typeface="Poppins Bold"/>
                <a:cs typeface="Poppins Bold"/>
                <a:sym typeface="Poppins Bold"/>
              </a:rPr>
              <a:t>INNOVACIÓN, CIENCIA Y TECNOLOGÍA INUDI - UH, 2027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87355" y="322971"/>
            <a:ext cx="5513291" cy="407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b="true" sz="278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 CONGRESO INTERNACIONAL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833284" y="1773848"/>
            <a:ext cx="4621433" cy="917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8"/>
              </a:lnSpc>
            </a:pPr>
            <a:r>
              <a:rPr lang="en-US" b="true" sz="6444">
                <a:solidFill>
                  <a:srgbClr val="00247D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OBJETIVOS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25388" y="1716698"/>
            <a:ext cx="1070406" cy="276506"/>
            <a:chOff x="0" y="0"/>
            <a:chExt cx="484642" cy="1251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4642" cy="125192"/>
            </a:xfrm>
            <a:custGeom>
              <a:avLst/>
              <a:gdLst/>
              <a:ahLst/>
              <a:cxnLst/>
              <a:rect r="r" b="b" t="t" l="l"/>
              <a:pathLst>
                <a:path h="125192" w="484642">
                  <a:moveTo>
                    <a:pt x="62596" y="0"/>
                  </a:moveTo>
                  <a:lnTo>
                    <a:pt x="422046" y="0"/>
                  </a:lnTo>
                  <a:cubicBezTo>
                    <a:pt x="456617" y="0"/>
                    <a:pt x="484642" y="28025"/>
                    <a:pt x="484642" y="62596"/>
                  </a:cubicBezTo>
                  <a:lnTo>
                    <a:pt x="484642" y="62596"/>
                  </a:lnTo>
                  <a:cubicBezTo>
                    <a:pt x="484642" y="97167"/>
                    <a:pt x="456617" y="125192"/>
                    <a:pt x="422046" y="125192"/>
                  </a:cubicBezTo>
                  <a:lnTo>
                    <a:pt x="62596" y="125192"/>
                  </a:lnTo>
                  <a:cubicBezTo>
                    <a:pt x="28025" y="125192"/>
                    <a:pt x="0" y="97167"/>
                    <a:pt x="0" y="62596"/>
                  </a:cubicBezTo>
                  <a:lnTo>
                    <a:pt x="0" y="62596"/>
                  </a:lnTo>
                  <a:cubicBezTo>
                    <a:pt x="0" y="28025"/>
                    <a:pt x="28025" y="0"/>
                    <a:pt x="62596" y="0"/>
                  </a:cubicBezTo>
                  <a:close/>
                </a:path>
              </a:pathLst>
            </a:custGeom>
            <a:solidFill>
              <a:srgbClr val="15193E"/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484642" cy="134717"/>
            </a:xfrm>
            <a:prstGeom prst="rect">
              <a:avLst/>
            </a:prstGeom>
          </p:spPr>
          <p:txBody>
            <a:bodyPr anchor="ctr" rtlCol="false" tIns="31918" lIns="31918" bIns="31918" rIns="31918"/>
            <a:lstStyle/>
            <a:p>
              <a:pPr algn="ctr">
                <a:lnSpc>
                  <a:spcPts val="138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07825" y="1415268"/>
            <a:ext cx="16672349" cy="7997544"/>
            <a:chOff x="0" y="0"/>
            <a:chExt cx="4391071" cy="21063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91072" cy="2106349"/>
            </a:xfrm>
            <a:custGeom>
              <a:avLst/>
              <a:gdLst/>
              <a:ahLst/>
              <a:cxnLst/>
              <a:rect r="r" b="b" t="t" l="l"/>
              <a:pathLst>
                <a:path h="2106349" w="4391072">
                  <a:moveTo>
                    <a:pt x="14859" y="0"/>
                  </a:moveTo>
                  <a:lnTo>
                    <a:pt x="4376212" y="0"/>
                  </a:lnTo>
                  <a:cubicBezTo>
                    <a:pt x="4380153" y="0"/>
                    <a:pt x="4383933" y="1566"/>
                    <a:pt x="4386719" y="4352"/>
                  </a:cubicBezTo>
                  <a:cubicBezTo>
                    <a:pt x="4389506" y="7139"/>
                    <a:pt x="4391072" y="10918"/>
                    <a:pt x="4391072" y="14859"/>
                  </a:cubicBezTo>
                  <a:lnTo>
                    <a:pt x="4391072" y="2091490"/>
                  </a:lnTo>
                  <a:cubicBezTo>
                    <a:pt x="4391072" y="2095430"/>
                    <a:pt x="4389506" y="2099210"/>
                    <a:pt x="4386719" y="2101997"/>
                  </a:cubicBezTo>
                  <a:cubicBezTo>
                    <a:pt x="4383933" y="2104783"/>
                    <a:pt x="4380153" y="2106349"/>
                    <a:pt x="4376212" y="2106349"/>
                  </a:cubicBezTo>
                  <a:lnTo>
                    <a:pt x="14859" y="2106349"/>
                  </a:lnTo>
                  <a:cubicBezTo>
                    <a:pt x="10918" y="2106349"/>
                    <a:pt x="7139" y="2104783"/>
                    <a:pt x="4352" y="2101997"/>
                  </a:cubicBezTo>
                  <a:cubicBezTo>
                    <a:pt x="1566" y="2099210"/>
                    <a:pt x="0" y="2095430"/>
                    <a:pt x="0" y="2091490"/>
                  </a:cubicBezTo>
                  <a:lnTo>
                    <a:pt x="0" y="14859"/>
                  </a:lnTo>
                  <a:cubicBezTo>
                    <a:pt x="0" y="10918"/>
                    <a:pt x="1566" y="7139"/>
                    <a:pt x="4352" y="4352"/>
                  </a:cubicBezTo>
                  <a:cubicBezTo>
                    <a:pt x="7139" y="1566"/>
                    <a:pt x="10918" y="0"/>
                    <a:pt x="14859" y="0"/>
                  </a:cubicBezTo>
                  <a:close/>
                </a:path>
              </a:pathLst>
            </a:custGeom>
            <a:solidFill>
              <a:srgbClr val="E4E5E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391071" cy="21444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5071049" y="46495"/>
            <a:ext cx="2409126" cy="1368707"/>
          </a:xfrm>
          <a:custGeom>
            <a:avLst/>
            <a:gdLst/>
            <a:ahLst/>
            <a:cxnLst/>
            <a:rect r="r" b="b" t="t" l="l"/>
            <a:pathLst>
              <a:path h="1368707" w="2409126">
                <a:moveTo>
                  <a:pt x="0" y="0"/>
                </a:moveTo>
                <a:lnTo>
                  <a:pt x="2409126" y="0"/>
                </a:lnTo>
                <a:lnTo>
                  <a:pt x="2409126" y="1368707"/>
                </a:lnTo>
                <a:lnTo>
                  <a:pt x="0" y="1368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07825" y="16626"/>
            <a:ext cx="2234495" cy="1428444"/>
            <a:chOff x="0" y="0"/>
            <a:chExt cx="2979326" cy="19045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979326" cy="1904592"/>
            </a:xfrm>
            <a:custGeom>
              <a:avLst/>
              <a:gdLst/>
              <a:ahLst/>
              <a:cxnLst/>
              <a:rect r="r" b="b" t="t" l="l"/>
              <a:pathLst>
                <a:path h="1904592" w="2979326">
                  <a:moveTo>
                    <a:pt x="0" y="0"/>
                  </a:moveTo>
                  <a:lnTo>
                    <a:pt x="2979326" y="0"/>
                  </a:lnTo>
                  <a:lnTo>
                    <a:pt x="2979326" y="1904592"/>
                  </a:lnTo>
                  <a:lnTo>
                    <a:pt x="0" y="1904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743" t="-81027" r="-31449" b="-75818"/>
              </a:stretch>
            </a:blipFill>
          </p:spPr>
        </p:sp>
        <p:sp>
          <p:nvSpPr>
            <p:cNvPr name="AutoShape 12" id="12"/>
            <p:cNvSpPr/>
            <p:nvPr/>
          </p:nvSpPr>
          <p:spPr>
            <a:xfrm>
              <a:off x="104210" y="1514422"/>
              <a:ext cx="2755884" cy="0"/>
            </a:xfrm>
            <a:prstGeom prst="line">
              <a:avLst/>
            </a:prstGeom>
            <a:ln cap="flat" w="15727">
              <a:solidFill>
                <a:srgbClr val="8CC73D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4195838" y="857771"/>
            <a:ext cx="9896324" cy="341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1"/>
              </a:lnSpc>
              <a:spcBef>
                <a:spcPct val="0"/>
              </a:spcBef>
            </a:pPr>
            <a:r>
              <a:rPr lang="en-US" b="true" sz="2244">
                <a:solidFill>
                  <a:srgbClr val="FECA05"/>
                </a:solidFill>
                <a:latin typeface="Poppins Bold"/>
                <a:ea typeface="Poppins Bold"/>
                <a:cs typeface="Poppins Bold"/>
                <a:sym typeface="Poppins Bold"/>
              </a:rPr>
              <a:t>INNOVACIÓN, CIENCIA Y TECNOLOGÍA INUDI - UH, 2027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87355" y="322971"/>
            <a:ext cx="5513291" cy="407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b="true" sz="278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 CONGRESO INTERNACIONAL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391087" y="1813388"/>
            <a:ext cx="3470597" cy="917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8"/>
              </a:lnSpc>
            </a:pPr>
            <a:r>
              <a:rPr lang="en-US" b="true" sz="6444">
                <a:solidFill>
                  <a:srgbClr val="00247D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MÉTODO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25388" y="1716698"/>
            <a:ext cx="1070406" cy="276506"/>
            <a:chOff x="0" y="0"/>
            <a:chExt cx="484642" cy="1251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4642" cy="125192"/>
            </a:xfrm>
            <a:custGeom>
              <a:avLst/>
              <a:gdLst/>
              <a:ahLst/>
              <a:cxnLst/>
              <a:rect r="r" b="b" t="t" l="l"/>
              <a:pathLst>
                <a:path h="125192" w="484642">
                  <a:moveTo>
                    <a:pt x="62596" y="0"/>
                  </a:moveTo>
                  <a:lnTo>
                    <a:pt x="422046" y="0"/>
                  </a:lnTo>
                  <a:cubicBezTo>
                    <a:pt x="456617" y="0"/>
                    <a:pt x="484642" y="28025"/>
                    <a:pt x="484642" y="62596"/>
                  </a:cubicBezTo>
                  <a:lnTo>
                    <a:pt x="484642" y="62596"/>
                  </a:lnTo>
                  <a:cubicBezTo>
                    <a:pt x="484642" y="97167"/>
                    <a:pt x="456617" y="125192"/>
                    <a:pt x="422046" y="125192"/>
                  </a:cubicBezTo>
                  <a:lnTo>
                    <a:pt x="62596" y="125192"/>
                  </a:lnTo>
                  <a:cubicBezTo>
                    <a:pt x="28025" y="125192"/>
                    <a:pt x="0" y="97167"/>
                    <a:pt x="0" y="62596"/>
                  </a:cubicBezTo>
                  <a:lnTo>
                    <a:pt x="0" y="62596"/>
                  </a:lnTo>
                  <a:cubicBezTo>
                    <a:pt x="0" y="28025"/>
                    <a:pt x="28025" y="0"/>
                    <a:pt x="62596" y="0"/>
                  </a:cubicBezTo>
                  <a:close/>
                </a:path>
              </a:pathLst>
            </a:custGeom>
            <a:solidFill>
              <a:srgbClr val="15193E"/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484642" cy="134717"/>
            </a:xfrm>
            <a:prstGeom prst="rect">
              <a:avLst/>
            </a:prstGeom>
          </p:spPr>
          <p:txBody>
            <a:bodyPr anchor="ctr" rtlCol="false" tIns="31918" lIns="31918" bIns="31918" rIns="31918"/>
            <a:lstStyle/>
            <a:p>
              <a:pPr algn="ctr">
                <a:lnSpc>
                  <a:spcPts val="138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07825" y="1415268"/>
            <a:ext cx="16672349" cy="7997544"/>
            <a:chOff x="0" y="0"/>
            <a:chExt cx="4391071" cy="21063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91072" cy="2106349"/>
            </a:xfrm>
            <a:custGeom>
              <a:avLst/>
              <a:gdLst/>
              <a:ahLst/>
              <a:cxnLst/>
              <a:rect r="r" b="b" t="t" l="l"/>
              <a:pathLst>
                <a:path h="2106349" w="4391072">
                  <a:moveTo>
                    <a:pt x="14859" y="0"/>
                  </a:moveTo>
                  <a:lnTo>
                    <a:pt x="4376212" y="0"/>
                  </a:lnTo>
                  <a:cubicBezTo>
                    <a:pt x="4380153" y="0"/>
                    <a:pt x="4383933" y="1566"/>
                    <a:pt x="4386719" y="4352"/>
                  </a:cubicBezTo>
                  <a:cubicBezTo>
                    <a:pt x="4389506" y="7139"/>
                    <a:pt x="4391072" y="10918"/>
                    <a:pt x="4391072" y="14859"/>
                  </a:cubicBezTo>
                  <a:lnTo>
                    <a:pt x="4391072" y="2091490"/>
                  </a:lnTo>
                  <a:cubicBezTo>
                    <a:pt x="4391072" y="2095430"/>
                    <a:pt x="4389506" y="2099210"/>
                    <a:pt x="4386719" y="2101997"/>
                  </a:cubicBezTo>
                  <a:cubicBezTo>
                    <a:pt x="4383933" y="2104783"/>
                    <a:pt x="4380153" y="2106349"/>
                    <a:pt x="4376212" y="2106349"/>
                  </a:cubicBezTo>
                  <a:lnTo>
                    <a:pt x="14859" y="2106349"/>
                  </a:lnTo>
                  <a:cubicBezTo>
                    <a:pt x="10918" y="2106349"/>
                    <a:pt x="7139" y="2104783"/>
                    <a:pt x="4352" y="2101997"/>
                  </a:cubicBezTo>
                  <a:cubicBezTo>
                    <a:pt x="1566" y="2099210"/>
                    <a:pt x="0" y="2095430"/>
                    <a:pt x="0" y="2091490"/>
                  </a:cubicBezTo>
                  <a:lnTo>
                    <a:pt x="0" y="14859"/>
                  </a:lnTo>
                  <a:cubicBezTo>
                    <a:pt x="0" y="10918"/>
                    <a:pt x="1566" y="7139"/>
                    <a:pt x="4352" y="4352"/>
                  </a:cubicBezTo>
                  <a:cubicBezTo>
                    <a:pt x="7139" y="1566"/>
                    <a:pt x="10918" y="0"/>
                    <a:pt x="14859" y="0"/>
                  </a:cubicBezTo>
                  <a:close/>
                </a:path>
              </a:pathLst>
            </a:custGeom>
            <a:solidFill>
              <a:srgbClr val="E4E5E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391071" cy="21444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5071049" y="46495"/>
            <a:ext cx="2409126" cy="1368707"/>
          </a:xfrm>
          <a:custGeom>
            <a:avLst/>
            <a:gdLst/>
            <a:ahLst/>
            <a:cxnLst/>
            <a:rect r="r" b="b" t="t" l="l"/>
            <a:pathLst>
              <a:path h="1368707" w="2409126">
                <a:moveTo>
                  <a:pt x="0" y="0"/>
                </a:moveTo>
                <a:lnTo>
                  <a:pt x="2409126" y="0"/>
                </a:lnTo>
                <a:lnTo>
                  <a:pt x="2409126" y="1368707"/>
                </a:lnTo>
                <a:lnTo>
                  <a:pt x="0" y="1368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07825" y="16626"/>
            <a:ext cx="2234495" cy="1428444"/>
            <a:chOff x="0" y="0"/>
            <a:chExt cx="2979326" cy="19045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979326" cy="1904592"/>
            </a:xfrm>
            <a:custGeom>
              <a:avLst/>
              <a:gdLst/>
              <a:ahLst/>
              <a:cxnLst/>
              <a:rect r="r" b="b" t="t" l="l"/>
              <a:pathLst>
                <a:path h="1904592" w="2979326">
                  <a:moveTo>
                    <a:pt x="0" y="0"/>
                  </a:moveTo>
                  <a:lnTo>
                    <a:pt x="2979326" y="0"/>
                  </a:lnTo>
                  <a:lnTo>
                    <a:pt x="2979326" y="1904592"/>
                  </a:lnTo>
                  <a:lnTo>
                    <a:pt x="0" y="1904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743" t="-81027" r="-31449" b="-75818"/>
              </a:stretch>
            </a:blipFill>
          </p:spPr>
        </p:sp>
        <p:sp>
          <p:nvSpPr>
            <p:cNvPr name="AutoShape 12" id="12"/>
            <p:cNvSpPr/>
            <p:nvPr/>
          </p:nvSpPr>
          <p:spPr>
            <a:xfrm>
              <a:off x="104210" y="1514422"/>
              <a:ext cx="2755884" cy="0"/>
            </a:xfrm>
            <a:prstGeom prst="line">
              <a:avLst/>
            </a:prstGeom>
            <a:ln cap="flat" w="15727">
              <a:solidFill>
                <a:srgbClr val="8CC73D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4195838" y="857771"/>
            <a:ext cx="9896324" cy="341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1"/>
              </a:lnSpc>
              <a:spcBef>
                <a:spcPct val="0"/>
              </a:spcBef>
            </a:pPr>
            <a:r>
              <a:rPr lang="en-US" b="true" sz="2244">
                <a:solidFill>
                  <a:srgbClr val="FECA05"/>
                </a:solidFill>
                <a:latin typeface="Poppins Bold"/>
                <a:ea typeface="Poppins Bold"/>
                <a:cs typeface="Poppins Bold"/>
                <a:sym typeface="Poppins Bold"/>
              </a:rPr>
              <a:t>INNOVACIÓN, CIENCIA Y TECNOLOGÍA INUDI - UH, 2027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87355" y="322971"/>
            <a:ext cx="5513291" cy="407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b="true" sz="278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 CONGRESO INTERNACIONAL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469244" y="1773848"/>
            <a:ext cx="5349512" cy="917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8"/>
              </a:lnSpc>
            </a:pPr>
            <a:r>
              <a:rPr lang="en-US" b="true" sz="6444">
                <a:solidFill>
                  <a:srgbClr val="00247D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RESULTADOS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25388" y="1716698"/>
            <a:ext cx="1070406" cy="276506"/>
            <a:chOff x="0" y="0"/>
            <a:chExt cx="484642" cy="1251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4642" cy="125192"/>
            </a:xfrm>
            <a:custGeom>
              <a:avLst/>
              <a:gdLst/>
              <a:ahLst/>
              <a:cxnLst/>
              <a:rect r="r" b="b" t="t" l="l"/>
              <a:pathLst>
                <a:path h="125192" w="484642">
                  <a:moveTo>
                    <a:pt x="62596" y="0"/>
                  </a:moveTo>
                  <a:lnTo>
                    <a:pt x="422046" y="0"/>
                  </a:lnTo>
                  <a:cubicBezTo>
                    <a:pt x="456617" y="0"/>
                    <a:pt x="484642" y="28025"/>
                    <a:pt x="484642" y="62596"/>
                  </a:cubicBezTo>
                  <a:lnTo>
                    <a:pt x="484642" y="62596"/>
                  </a:lnTo>
                  <a:cubicBezTo>
                    <a:pt x="484642" y="97167"/>
                    <a:pt x="456617" y="125192"/>
                    <a:pt x="422046" y="125192"/>
                  </a:cubicBezTo>
                  <a:lnTo>
                    <a:pt x="62596" y="125192"/>
                  </a:lnTo>
                  <a:cubicBezTo>
                    <a:pt x="28025" y="125192"/>
                    <a:pt x="0" y="97167"/>
                    <a:pt x="0" y="62596"/>
                  </a:cubicBezTo>
                  <a:lnTo>
                    <a:pt x="0" y="62596"/>
                  </a:lnTo>
                  <a:cubicBezTo>
                    <a:pt x="0" y="28025"/>
                    <a:pt x="28025" y="0"/>
                    <a:pt x="62596" y="0"/>
                  </a:cubicBezTo>
                  <a:close/>
                </a:path>
              </a:pathLst>
            </a:custGeom>
            <a:solidFill>
              <a:srgbClr val="15193E"/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484642" cy="134717"/>
            </a:xfrm>
            <a:prstGeom prst="rect">
              <a:avLst/>
            </a:prstGeom>
          </p:spPr>
          <p:txBody>
            <a:bodyPr anchor="ctr" rtlCol="false" tIns="31918" lIns="31918" bIns="31918" rIns="31918"/>
            <a:lstStyle/>
            <a:p>
              <a:pPr algn="ctr">
                <a:lnSpc>
                  <a:spcPts val="138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07825" y="1415268"/>
            <a:ext cx="16672349" cy="7997544"/>
            <a:chOff x="0" y="0"/>
            <a:chExt cx="4391071" cy="21063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91072" cy="2106349"/>
            </a:xfrm>
            <a:custGeom>
              <a:avLst/>
              <a:gdLst/>
              <a:ahLst/>
              <a:cxnLst/>
              <a:rect r="r" b="b" t="t" l="l"/>
              <a:pathLst>
                <a:path h="2106349" w="4391072">
                  <a:moveTo>
                    <a:pt x="14859" y="0"/>
                  </a:moveTo>
                  <a:lnTo>
                    <a:pt x="4376212" y="0"/>
                  </a:lnTo>
                  <a:cubicBezTo>
                    <a:pt x="4380153" y="0"/>
                    <a:pt x="4383933" y="1566"/>
                    <a:pt x="4386719" y="4352"/>
                  </a:cubicBezTo>
                  <a:cubicBezTo>
                    <a:pt x="4389506" y="7139"/>
                    <a:pt x="4391072" y="10918"/>
                    <a:pt x="4391072" y="14859"/>
                  </a:cubicBezTo>
                  <a:lnTo>
                    <a:pt x="4391072" y="2091490"/>
                  </a:lnTo>
                  <a:cubicBezTo>
                    <a:pt x="4391072" y="2095430"/>
                    <a:pt x="4389506" y="2099210"/>
                    <a:pt x="4386719" y="2101997"/>
                  </a:cubicBezTo>
                  <a:cubicBezTo>
                    <a:pt x="4383933" y="2104783"/>
                    <a:pt x="4380153" y="2106349"/>
                    <a:pt x="4376212" y="2106349"/>
                  </a:cubicBezTo>
                  <a:lnTo>
                    <a:pt x="14859" y="2106349"/>
                  </a:lnTo>
                  <a:cubicBezTo>
                    <a:pt x="10918" y="2106349"/>
                    <a:pt x="7139" y="2104783"/>
                    <a:pt x="4352" y="2101997"/>
                  </a:cubicBezTo>
                  <a:cubicBezTo>
                    <a:pt x="1566" y="2099210"/>
                    <a:pt x="0" y="2095430"/>
                    <a:pt x="0" y="2091490"/>
                  </a:cubicBezTo>
                  <a:lnTo>
                    <a:pt x="0" y="14859"/>
                  </a:lnTo>
                  <a:cubicBezTo>
                    <a:pt x="0" y="10918"/>
                    <a:pt x="1566" y="7139"/>
                    <a:pt x="4352" y="4352"/>
                  </a:cubicBezTo>
                  <a:cubicBezTo>
                    <a:pt x="7139" y="1566"/>
                    <a:pt x="10918" y="0"/>
                    <a:pt x="14859" y="0"/>
                  </a:cubicBezTo>
                  <a:close/>
                </a:path>
              </a:pathLst>
            </a:custGeom>
            <a:solidFill>
              <a:srgbClr val="E4E5E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391071" cy="21444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5071049" y="46495"/>
            <a:ext cx="2409126" cy="1368707"/>
          </a:xfrm>
          <a:custGeom>
            <a:avLst/>
            <a:gdLst/>
            <a:ahLst/>
            <a:cxnLst/>
            <a:rect r="r" b="b" t="t" l="l"/>
            <a:pathLst>
              <a:path h="1368707" w="2409126">
                <a:moveTo>
                  <a:pt x="0" y="0"/>
                </a:moveTo>
                <a:lnTo>
                  <a:pt x="2409126" y="0"/>
                </a:lnTo>
                <a:lnTo>
                  <a:pt x="2409126" y="1368707"/>
                </a:lnTo>
                <a:lnTo>
                  <a:pt x="0" y="1368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07825" y="16626"/>
            <a:ext cx="2234495" cy="1428444"/>
            <a:chOff x="0" y="0"/>
            <a:chExt cx="2979326" cy="19045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979326" cy="1904592"/>
            </a:xfrm>
            <a:custGeom>
              <a:avLst/>
              <a:gdLst/>
              <a:ahLst/>
              <a:cxnLst/>
              <a:rect r="r" b="b" t="t" l="l"/>
              <a:pathLst>
                <a:path h="1904592" w="2979326">
                  <a:moveTo>
                    <a:pt x="0" y="0"/>
                  </a:moveTo>
                  <a:lnTo>
                    <a:pt x="2979326" y="0"/>
                  </a:lnTo>
                  <a:lnTo>
                    <a:pt x="2979326" y="1904592"/>
                  </a:lnTo>
                  <a:lnTo>
                    <a:pt x="0" y="1904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743" t="-81027" r="-31449" b="-75818"/>
              </a:stretch>
            </a:blipFill>
          </p:spPr>
        </p:sp>
        <p:sp>
          <p:nvSpPr>
            <p:cNvPr name="AutoShape 12" id="12"/>
            <p:cNvSpPr/>
            <p:nvPr/>
          </p:nvSpPr>
          <p:spPr>
            <a:xfrm>
              <a:off x="104210" y="1514422"/>
              <a:ext cx="2755884" cy="0"/>
            </a:xfrm>
            <a:prstGeom prst="line">
              <a:avLst/>
            </a:prstGeom>
            <a:ln cap="flat" w="15727">
              <a:solidFill>
                <a:srgbClr val="8CC73D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4195838" y="857771"/>
            <a:ext cx="9896324" cy="341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1"/>
              </a:lnSpc>
              <a:spcBef>
                <a:spcPct val="0"/>
              </a:spcBef>
            </a:pPr>
            <a:r>
              <a:rPr lang="en-US" b="true" sz="2244">
                <a:solidFill>
                  <a:srgbClr val="FECA05"/>
                </a:solidFill>
                <a:latin typeface="Poppins Bold"/>
                <a:ea typeface="Poppins Bold"/>
                <a:cs typeface="Poppins Bold"/>
                <a:sym typeface="Poppins Bold"/>
              </a:rPr>
              <a:t>INNOVACIÓN, CIENCIA Y TECNOLOGÍA INUDI - UH, 2027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87355" y="322971"/>
            <a:ext cx="5513291" cy="407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b="true" sz="278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 CONGRESO INTERNACIONAL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833284" y="1773848"/>
            <a:ext cx="4621433" cy="917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8"/>
              </a:lnSpc>
            </a:pPr>
            <a:r>
              <a:rPr lang="en-US" b="true" sz="6444">
                <a:solidFill>
                  <a:srgbClr val="00247D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DISCUSIÓN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25388" y="1716698"/>
            <a:ext cx="1070406" cy="276506"/>
            <a:chOff x="0" y="0"/>
            <a:chExt cx="484642" cy="1251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4642" cy="125192"/>
            </a:xfrm>
            <a:custGeom>
              <a:avLst/>
              <a:gdLst/>
              <a:ahLst/>
              <a:cxnLst/>
              <a:rect r="r" b="b" t="t" l="l"/>
              <a:pathLst>
                <a:path h="125192" w="484642">
                  <a:moveTo>
                    <a:pt x="62596" y="0"/>
                  </a:moveTo>
                  <a:lnTo>
                    <a:pt x="422046" y="0"/>
                  </a:lnTo>
                  <a:cubicBezTo>
                    <a:pt x="456617" y="0"/>
                    <a:pt x="484642" y="28025"/>
                    <a:pt x="484642" y="62596"/>
                  </a:cubicBezTo>
                  <a:lnTo>
                    <a:pt x="484642" y="62596"/>
                  </a:lnTo>
                  <a:cubicBezTo>
                    <a:pt x="484642" y="97167"/>
                    <a:pt x="456617" y="125192"/>
                    <a:pt x="422046" y="125192"/>
                  </a:cubicBezTo>
                  <a:lnTo>
                    <a:pt x="62596" y="125192"/>
                  </a:lnTo>
                  <a:cubicBezTo>
                    <a:pt x="28025" y="125192"/>
                    <a:pt x="0" y="97167"/>
                    <a:pt x="0" y="62596"/>
                  </a:cubicBezTo>
                  <a:lnTo>
                    <a:pt x="0" y="62596"/>
                  </a:lnTo>
                  <a:cubicBezTo>
                    <a:pt x="0" y="28025"/>
                    <a:pt x="28025" y="0"/>
                    <a:pt x="62596" y="0"/>
                  </a:cubicBezTo>
                  <a:close/>
                </a:path>
              </a:pathLst>
            </a:custGeom>
            <a:solidFill>
              <a:srgbClr val="15193E"/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484642" cy="134717"/>
            </a:xfrm>
            <a:prstGeom prst="rect">
              <a:avLst/>
            </a:prstGeom>
          </p:spPr>
          <p:txBody>
            <a:bodyPr anchor="ctr" rtlCol="false" tIns="31918" lIns="31918" bIns="31918" rIns="31918"/>
            <a:lstStyle/>
            <a:p>
              <a:pPr algn="ctr">
                <a:lnSpc>
                  <a:spcPts val="138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07825" y="1415268"/>
            <a:ext cx="16672349" cy="7997544"/>
            <a:chOff x="0" y="0"/>
            <a:chExt cx="4391071" cy="21063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91072" cy="2106349"/>
            </a:xfrm>
            <a:custGeom>
              <a:avLst/>
              <a:gdLst/>
              <a:ahLst/>
              <a:cxnLst/>
              <a:rect r="r" b="b" t="t" l="l"/>
              <a:pathLst>
                <a:path h="2106349" w="4391072">
                  <a:moveTo>
                    <a:pt x="14859" y="0"/>
                  </a:moveTo>
                  <a:lnTo>
                    <a:pt x="4376212" y="0"/>
                  </a:lnTo>
                  <a:cubicBezTo>
                    <a:pt x="4380153" y="0"/>
                    <a:pt x="4383933" y="1566"/>
                    <a:pt x="4386719" y="4352"/>
                  </a:cubicBezTo>
                  <a:cubicBezTo>
                    <a:pt x="4389506" y="7139"/>
                    <a:pt x="4391072" y="10918"/>
                    <a:pt x="4391072" y="14859"/>
                  </a:cubicBezTo>
                  <a:lnTo>
                    <a:pt x="4391072" y="2091490"/>
                  </a:lnTo>
                  <a:cubicBezTo>
                    <a:pt x="4391072" y="2095430"/>
                    <a:pt x="4389506" y="2099210"/>
                    <a:pt x="4386719" y="2101997"/>
                  </a:cubicBezTo>
                  <a:cubicBezTo>
                    <a:pt x="4383933" y="2104783"/>
                    <a:pt x="4380153" y="2106349"/>
                    <a:pt x="4376212" y="2106349"/>
                  </a:cubicBezTo>
                  <a:lnTo>
                    <a:pt x="14859" y="2106349"/>
                  </a:lnTo>
                  <a:cubicBezTo>
                    <a:pt x="10918" y="2106349"/>
                    <a:pt x="7139" y="2104783"/>
                    <a:pt x="4352" y="2101997"/>
                  </a:cubicBezTo>
                  <a:cubicBezTo>
                    <a:pt x="1566" y="2099210"/>
                    <a:pt x="0" y="2095430"/>
                    <a:pt x="0" y="2091490"/>
                  </a:cubicBezTo>
                  <a:lnTo>
                    <a:pt x="0" y="14859"/>
                  </a:lnTo>
                  <a:cubicBezTo>
                    <a:pt x="0" y="10918"/>
                    <a:pt x="1566" y="7139"/>
                    <a:pt x="4352" y="4352"/>
                  </a:cubicBezTo>
                  <a:cubicBezTo>
                    <a:pt x="7139" y="1566"/>
                    <a:pt x="10918" y="0"/>
                    <a:pt x="14859" y="0"/>
                  </a:cubicBezTo>
                  <a:close/>
                </a:path>
              </a:pathLst>
            </a:custGeom>
            <a:solidFill>
              <a:srgbClr val="E4E5E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391071" cy="21444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5071049" y="46495"/>
            <a:ext cx="2409126" cy="1368707"/>
          </a:xfrm>
          <a:custGeom>
            <a:avLst/>
            <a:gdLst/>
            <a:ahLst/>
            <a:cxnLst/>
            <a:rect r="r" b="b" t="t" l="l"/>
            <a:pathLst>
              <a:path h="1368707" w="2409126">
                <a:moveTo>
                  <a:pt x="0" y="0"/>
                </a:moveTo>
                <a:lnTo>
                  <a:pt x="2409126" y="0"/>
                </a:lnTo>
                <a:lnTo>
                  <a:pt x="2409126" y="1368707"/>
                </a:lnTo>
                <a:lnTo>
                  <a:pt x="0" y="1368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07825" y="16626"/>
            <a:ext cx="2234495" cy="1428444"/>
            <a:chOff x="0" y="0"/>
            <a:chExt cx="2979326" cy="19045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979326" cy="1904592"/>
            </a:xfrm>
            <a:custGeom>
              <a:avLst/>
              <a:gdLst/>
              <a:ahLst/>
              <a:cxnLst/>
              <a:rect r="r" b="b" t="t" l="l"/>
              <a:pathLst>
                <a:path h="1904592" w="2979326">
                  <a:moveTo>
                    <a:pt x="0" y="0"/>
                  </a:moveTo>
                  <a:lnTo>
                    <a:pt x="2979326" y="0"/>
                  </a:lnTo>
                  <a:lnTo>
                    <a:pt x="2979326" y="1904592"/>
                  </a:lnTo>
                  <a:lnTo>
                    <a:pt x="0" y="1904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743" t="-81027" r="-31449" b="-75818"/>
              </a:stretch>
            </a:blipFill>
          </p:spPr>
        </p:sp>
        <p:sp>
          <p:nvSpPr>
            <p:cNvPr name="AutoShape 12" id="12"/>
            <p:cNvSpPr/>
            <p:nvPr/>
          </p:nvSpPr>
          <p:spPr>
            <a:xfrm>
              <a:off x="104210" y="1514422"/>
              <a:ext cx="2755884" cy="0"/>
            </a:xfrm>
            <a:prstGeom prst="line">
              <a:avLst/>
            </a:prstGeom>
            <a:ln cap="flat" w="15727">
              <a:solidFill>
                <a:srgbClr val="8CC73D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4195838" y="857771"/>
            <a:ext cx="9896324" cy="341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1"/>
              </a:lnSpc>
              <a:spcBef>
                <a:spcPct val="0"/>
              </a:spcBef>
            </a:pPr>
            <a:r>
              <a:rPr lang="en-US" b="true" sz="2244">
                <a:solidFill>
                  <a:srgbClr val="FECA05"/>
                </a:solidFill>
                <a:latin typeface="Poppins Bold"/>
                <a:ea typeface="Poppins Bold"/>
                <a:cs typeface="Poppins Bold"/>
                <a:sym typeface="Poppins Bold"/>
              </a:rPr>
              <a:t>INNOVACIÓN, CIENCIA Y TECNOLOGÍA INUDI - UH, 2027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87355" y="322971"/>
            <a:ext cx="5513291" cy="407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b="true" sz="278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 CONGRESO INTERNACIONAL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917312" y="1813388"/>
            <a:ext cx="6453375" cy="917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8"/>
              </a:lnSpc>
            </a:pPr>
            <a:r>
              <a:rPr lang="en-US" b="true" sz="6444">
                <a:solidFill>
                  <a:srgbClr val="00247D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CONCLUSIONES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11" r="0" b="-911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377188" y="280991"/>
            <a:ext cx="2882112" cy="1638023"/>
          </a:xfrm>
          <a:custGeom>
            <a:avLst/>
            <a:gdLst/>
            <a:ahLst/>
            <a:cxnLst/>
            <a:rect r="r" b="b" t="t" l="l"/>
            <a:pathLst>
              <a:path h="1638023" w="2882112">
                <a:moveTo>
                  <a:pt x="0" y="0"/>
                </a:moveTo>
                <a:lnTo>
                  <a:pt x="2882112" y="0"/>
                </a:lnTo>
                <a:lnTo>
                  <a:pt x="2882112" y="1638022"/>
                </a:lnTo>
                <a:lnTo>
                  <a:pt x="0" y="16380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160727"/>
            <a:ext cx="2715514" cy="1735945"/>
            <a:chOff x="0" y="0"/>
            <a:chExt cx="3620685" cy="231459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620685" cy="2314593"/>
            </a:xfrm>
            <a:custGeom>
              <a:avLst/>
              <a:gdLst/>
              <a:ahLst/>
              <a:cxnLst/>
              <a:rect r="r" b="b" t="t" l="l"/>
              <a:pathLst>
                <a:path h="2314593" w="3620685">
                  <a:moveTo>
                    <a:pt x="0" y="0"/>
                  </a:moveTo>
                  <a:lnTo>
                    <a:pt x="3620685" y="0"/>
                  </a:lnTo>
                  <a:lnTo>
                    <a:pt x="3620685" y="2314593"/>
                  </a:lnTo>
                  <a:lnTo>
                    <a:pt x="0" y="2314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743" t="-81027" r="-31449" b="-75818"/>
              </a:stretch>
            </a:blipFill>
          </p:spPr>
        </p:sp>
        <p:sp>
          <p:nvSpPr>
            <p:cNvPr name="AutoShape 6" id="6"/>
            <p:cNvSpPr/>
            <p:nvPr/>
          </p:nvSpPr>
          <p:spPr>
            <a:xfrm>
              <a:off x="126643" y="1840431"/>
              <a:ext cx="3349142" cy="0"/>
            </a:xfrm>
            <a:prstGeom prst="line">
              <a:avLst/>
            </a:prstGeom>
            <a:ln cap="flat" w="19112">
              <a:solidFill>
                <a:srgbClr val="8CC73D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3292548" y="4656158"/>
            <a:ext cx="11702905" cy="1165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31"/>
              </a:lnSpc>
            </a:pPr>
            <a:r>
              <a:rPr lang="en-US" sz="8863" b="true">
                <a:solidFill>
                  <a:srgbClr val="FFFFFF"/>
                </a:solidFill>
                <a:latin typeface="Helios Bold"/>
                <a:ea typeface="Helios Bold"/>
                <a:cs typeface="Helios Bold"/>
                <a:sym typeface="Helios Bold"/>
              </a:rPr>
              <a:t>¡MUCHAS GRACIAS!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DAHRWIzAAGQ</dc:identifier>
  <dcterms:modified xsi:type="dcterms:W3CDTF">2011-08-01T06:04:30Z</dcterms:modified>
  <cp:revision>1</cp:revision>
  <dc:title>DIAPOSITIVAS CONGRESO 2027</dc:title>
</cp:coreProperties>
</file>